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rchitects Daughter" panose="020B0604020202020204" charset="0"/>
      <p:regular r:id="rId10"/>
    </p:embeddedFont>
    <p:embeddedFont>
      <p:font typeface="Poiret One" panose="020B0604020202020204" charset="0"/>
      <p:regular r:id="rId11"/>
    </p:embeddedFont>
    <p:embeddedFont>
      <p:font typeface="Chewy"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2561622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032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036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815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4514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1367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1646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73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583342"/>
            <a:ext cx="7772400" cy="1159856"/>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1" name="Shape 11"/>
          <p:cNvSpPr txBox="1">
            <a:spLocks noGrp="1"/>
          </p:cNvSpPr>
          <p:nvPr>
            <p:ph type="subTitle" idx="1"/>
          </p:nvPr>
        </p:nvSpPr>
        <p:spPr>
          <a:xfrm>
            <a:off x="685800" y="2840053"/>
            <a:ext cx="7772400" cy="784737"/>
          </a:xfrm>
          <a:prstGeom prst="rect">
            <a:avLst/>
          </a:prstGeom>
        </p:spPr>
        <p:txBody>
          <a:bodyPr wrap="square"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
        <p:nvSpPr>
          <p:cNvPr id="12" name="Shape 12"/>
          <p:cNvSpPr txBox="1">
            <a:spLocks noGrp="1"/>
          </p:cNvSpPr>
          <p:nvPr>
            <p:ph type="sldNum" idx="12"/>
          </p:nvPr>
        </p:nvSpPr>
        <p:spPr>
          <a:xfrm>
            <a:off x="8556791" y="4749850"/>
            <a:ext cx="548699" cy="393524"/>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200150"/>
            <a:ext cx="8229600" cy="372568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8556791" y="4749850"/>
            <a:ext cx="548699" cy="393524"/>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200150"/>
            <a:ext cx="3994525" cy="372568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2"/>
          </p:nvPr>
        </p:nvSpPr>
        <p:spPr>
          <a:xfrm>
            <a:off x="4692273" y="1200150"/>
            <a:ext cx="3994525" cy="372568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1" y="4749850"/>
            <a:ext cx="548699" cy="393524"/>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0"/>
            <a:ext cx="548699" cy="393524"/>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20"/>
          </a:xfrm>
          <a:prstGeom prst="rect">
            <a:avLst/>
          </a:prstGeom>
        </p:spPr>
        <p:txBody>
          <a:bodyPr wrap="square" lIns="91425" tIns="91425" rIns="91425" bIns="91425" anchor="t" anchorCtr="0"/>
          <a:lstStyle>
            <a:lvl1pPr lvl="0" algn="ctr">
              <a:spcBef>
                <a:spcPts val="360"/>
              </a:spcBef>
              <a:buSzPct val="100000"/>
              <a:buNone/>
              <a:defRPr sz="1800"/>
            </a:lvl1pPr>
          </a:lstStyle>
          <a:p>
            <a:endParaRPr/>
          </a:p>
        </p:txBody>
      </p:sp>
      <p:sp>
        <p:nvSpPr>
          <p:cNvPr id="27" name="Shape 27"/>
          <p:cNvSpPr txBox="1">
            <a:spLocks noGrp="1"/>
          </p:cNvSpPr>
          <p:nvPr>
            <p:ph type="sldNum" idx="12"/>
          </p:nvPr>
        </p:nvSpPr>
        <p:spPr>
          <a:xfrm>
            <a:off x="8556791" y="4749850"/>
            <a:ext cx="548699" cy="393524"/>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1" y="4749850"/>
            <a:ext cx="548699" cy="393524"/>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wrap="square"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0"/>
          </a:xfrm>
          <a:prstGeom prst="rect">
            <a:avLst/>
          </a:prstGeom>
          <a:noFill/>
          <a:ln>
            <a:noFill/>
          </a:ln>
        </p:spPr>
        <p:txBody>
          <a:bodyPr wrap="square" lIns="91425" tIns="91425" rIns="91425" bIns="91425" anchor="t" anchorCtr="0"/>
          <a:lstStyle>
            <a:lvl1pPr lvl="0">
              <a:spcBef>
                <a:spcPts val="600"/>
              </a:spcBef>
              <a:buClr>
                <a:schemeClr val="dk1"/>
              </a:buClr>
              <a:buSzPct val="100000"/>
              <a:buChar char="●"/>
              <a:defRPr sz="3000">
                <a:solidFill>
                  <a:schemeClr val="dk1"/>
                </a:solidFill>
              </a:defRPr>
            </a:lvl1pPr>
            <a:lvl2pPr lvl="1">
              <a:spcBef>
                <a:spcPts val="480"/>
              </a:spcBef>
              <a:buClr>
                <a:schemeClr val="dk1"/>
              </a:buClr>
              <a:buSzPct val="100000"/>
              <a:buChar char="○"/>
              <a:defRPr sz="2400">
                <a:solidFill>
                  <a:schemeClr val="dk1"/>
                </a:solidFill>
              </a:defRPr>
            </a:lvl2pPr>
            <a:lvl3pPr lvl="2">
              <a:spcBef>
                <a:spcPts val="480"/>
              </a:spcBef>
              <a:buClr>
                <a:schemeClr val="dk1"/>
              </a:buClr>
              <a:buSzPct val="100000"/>
              <a:buChar char="■"/>
              <a:defRPr sz="2400">
                <a:solidFill>
                  <a:schemeClr val="dk1"/>
                </a:solidFill>
              </a:defRPr>
            </a:lvl3pPr>
            <a:lvl4pPr lvl="3">
              <a:spcBef>
                <a:spcPts val="360"/>
              </a:spcBef>
              <a:buClr>
                <a:schemeClr val="dk1"/>
              </a:buClr>
              <a:buSzPct val="100000"/>
              <a:buChar char="●"/>
              <a:defRPr sz="1800">
                <a:solidFill>
                  <a:schemeClr val="dk1"/>
                </a:solidFill>
              </a:defRPr>
            </a:lvl4pPr>
            <a:lvl5pPr lvl="4">
              <a:spcBef>
                <a:spcPts val="360"/>
              </a:spcBef>
              <a:buClr>
                <a:schemeClr val="dk1"/>
              </a:buClr>
              <a:buSzPct val="100000"/>
              <a:buChar char="○"/>
              <a:defRPr sz="1800">
                <a:solidFill>
                  <a:schemeClr val="dk1"/>
                </a:solidFill>
              </a:defRPr>
            </a:lvl5pPr>
            <a:lvl6pPr lvl="5">
              <a:spcBef>
                <a:spcPts val="360"/>
              </a:spcBef>
              <a:buClr>
                <a:schemeClr val="dk1"/>
              </a:buClr>
              <a:buSzPct val="100000"/>
              <a:buChar char="■"/>
              <a:defRPr sz="1800">
                <a:solidFill>
                  <a:schemeClr val="dk1"/>
                </a:solidFill>
              </a:defRPr>
            </a:lvl6pPr>
            <a:lvl7pPr lvl="6">
              <a:spcBef>
                <a:spcPts val="360"/>
              </a:spcBef>
              <a:buClr>
                <a:schemeClr val="dk1"/>
              </a:buClr>
              <a:buSzPct val="100000"/>
              <a:buChar char="●"/>
              <a:defRPr sz="1800">
                <a:solidFill>
                  <a:schemeClr val="dk1"/>
                </a:solidFill>
              </a:defRPr>
            </a:lvl7pPr>
            <a:lvl8pPr lvl="7">
              <a:spcBef>
                <a:spcPts val="360"/>
              </a:spcBef>
              <a:buClr>
                <a:schemeClr val="dk1"/>
              </a:buClr>
              <a:buSzPct val="100000"/>
              <a:buChar char="○"/>
              <a:defRPr sz="1800">
                <a:solidFill>
                  <a:schemeClr val="dk1"/>
                </a:solidFill>
              </a:defRPr>
            </a:lvl8pPr>
            <a:lvl9pPr lvl="8">
              <a:spcBef>
                <a:spcPts val="360"/>
              </a:spcBef>
              <a:buClr>
                <a:schemeClr val="dk1"/>
              </a:buClr>
              <a:buSzPct val="100000"/>
              <a:buChar char="■"/>
              <a:defRPr sz="1800">
                <a:solidFill>
                  <a:schemeClr val="dk1"/>
                </a:solidFill>
              </a:defRPr>
            </a:lvl9pPr>
          </a:lstStyle>
          <a:p>
            <a:endParaRPr/>
          </a:p>
        </p:txBody>
      </p:sp>
      <p:sp>
        <p:nvSpPr>
          <p:cNvPr id="8" name="Shape 8"/>
          <p:cNvSpPr txBox="1">
            <a:spLocks noGrp="1"/>
          </p:cNvSpPr>
          <p:nvPr>
            <p:ph type="sldNum" idx="12"/>
          </p:nvPr>
        </p:nvSpPr>
        <p:spPr>
          <a:xfrm>
            <a:off x="8556791" y="4749850"/>
            <a:ext cx="548699" cy="393524"/>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hyperlink" Target="http://kidshealth.org/en/kids/ssmovie.html?WT.ac=en-k-htbw-main-page-i" TargetMode="External"/><Relationship Id="rId3" Type="http://schemas.openxmlformats.org/officeDocument/2006/relationships/image" Target="../media/image6.png"/><Relationship Id="rId7" Type="http://schemas.openxmlformats.org/officeDocument/2006/relationships/hyperlink" Target="http://kidshealth.org/kid/closet/movies/MSmovie.html?tracking=59983_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jr.brainpop.com/search/?keyword=human+body" TargetMode="External"/><Relationship Id="rId4" Type="http://schemas.openxmlformats.org/officeDocument/2006/relationships/image" Target="../media/image7.jpg"/><Relationship Id="rId9" Type="http://schemas.openxmlformats.org/officeDocument/2006/relationships/hyperlink" Target="http://kidshealth.org/en/kids/skin-movie.html?WT.ac=en-k-htbw-main-page-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Shape 34" descr="scallop_frame_12_white_fill.png"/>
          <p:cNvPicPr preferRelativeResize="0"/>
          <p:nvPr/>
        </p:nvPicPr>
        <p:blipFill>
          <a:blip r:embed="rId3">
            <a:alphaModFix/>
          </a:blip>
          <a:stretch>
            <a:fillRect/>
          </a:stretch>
        </p:blipFill>
        <p:spPr>
          <a:xfrm>
            <a:off x="0" y="0"/>
            <a:ext cx="9143999" cy="5143499"/>
          </a:xfrm>
          <a:prstGeom prst="rect">
            <a:avLst/>
          </a:prstGeom>
          <a:noFill/>
          <a:ln>
            <a:noFill/>
          </a:ln>
        </p:spPr>
      </p:pic>
      <p:sp>
        <p:nvSpPr>
          <p:cNvPr id="35" name="Shape 35"/>
          <p:cNvSpPr txBox="1">
            <a:spLocks noGrp="1"/>
          </p:cNvSpPr>
          <p:nvPr>
            <p:ph type="ctrTitle"/>
          </p:nvPr>
        </p:nvSpPr>
        <p:spPr>
          <a:xfrm>
            <a:off x="1611900" y="1572100"/>
            <a:ext cx="5920199" cy="1159799"/>
          </a:xfrm>
          <a:prstGeom prst="rect">
            <a:avLst/>
          </a:prstGeom>
        </p:spPr>
        <p:txBody>
          <a:bodyPr wrap="square" lIns="91425" tIns="91425" rIns="91425" bIns="91425" anchor="b" anchorCtr="0">
            <a:noAutofit/>
          </a:bodyPr>
          <a:lstStyle/>
          <a:p>
            <a:pPr lvl="0">
              <a:spcBef>
                <a:spcPts val="0"/>
              </a:spcBef>
              <a:buNone/>
            </a:pPr>
            <a:r>
              <a:rPr lang="en" sz="6000">
                <a:solidFill>
                  <a:srgbClr val="FF0000"/>
                </a:solidFill>
                <a:latin typeface="Poiret One"/>
                <a:ea typeface="Poiret One"/>
                <a:cs typeface="Poiret One"/>
                <a:sym typeface="Poiret One"/>
              </a:rPr>
              <a:t>Bones, Muscles and Skin</a:t>
            </a:r>
          </a:p>
        </p:txBody>
      </p:sp>
      <p:sp>
        <p:nvSpPr>
          <p:cNvPr id="36" name="Shape 36"/>
          <p:cNvSpPr txBox="1">
            <a:spLocks noGrp="1"/>
          </p:cNvSpPr>
          <p:nvPr>
            <p:ph type="subTitle" idx="1"/>
          </p:nvPr>
        </p:nvSpPr>
        <p:spPr>
          <a:xfrm>
            <a:off x="2422350" y="2817550"/>
            <a:ext cx="4299299" cy="784799"/>
          </a:xfrm>
          <a:prstGeom prst="rect">
            <a:avLst/>
          </a:prstGeom>
        </p:spPr>
        <p:txBody>
          <a:bodyPr wrap="square" lIns="91425" tIns="91425" rIns="91425" bIns="91425" anchor="t" anchorCtr="0">
            <a:noAutofit/>
          </a:bodyPr>
          <a:lstStyle/>
          <a:p>
            <a:pPr lvl="0">
              <a:spcBef>
                <a:spcPts val="0"/>
              </a:spcBef>
              <a:buNone/>
            </a:pPr>
            <a:r>
              <a:rPr lang="en" b="1">
                <a:solidFill>
                  <a:srgbClr val="000000"/>
                </a:solidFill>
                <a:latin typeface="Poiret One"/>
                <a:ea typeface="Poiret One"/>
                <a:cs typeface="Poiret One"/>
                <a:sym typeface="Poiret One"/>
              </a:rPr>
              <a:t>Performance Task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Shape 41" descr="scallop_frame_12_white_fill.png"/>
          <p:cNvPicPr preferRelativeResize="0"/>
          <p:nvPr/>
        </p:nvPicPr>
        <p:blipFill>
          <a:blip r:embed="rId3">
            <a:alphaModFix/>
          </a:blip>
          <a:stretch>
            <a:fillRect/>
          </a:stretch>
        </p:blipFill>
        <p:spPr>
          <a:xfrm>
            <a:off x="0" y="0"/>
            <a:ext cx="9143999" cy="5143499"/>
          </a:xfrm>
          <a:prstGeom prst="rect">
            <a:avLst/>
          </a:prstGeom>
          <a:noFill/>
          <a:ln>
            <a:noFill/>
          </a:ln>
        </p:spPr>
      </p:pic>
      <p:sp>
        <p:nvSpPr>
          <p:cNvPr id="42" name="Shape 42"/>
          <p:cNvSpPr txBox="1">
            <a:spLocks noGrp="1"/>
          </p:cNvSpPr>
          <p:nvPr>
            <p:ph type="title"/>
          </p:nvPr>
        </p:nvSpPr>
        <p:spPr>
          <a:xfrm>
            <a:off x="947875" y="704275"/>
            <a:ext cx="7327800" cy="673200"/>
          </a:xfrm>
          <a:prstGeom prst="rect">
            <a:avLst/>
          </a:prstGeom>
        </p:spPr>
        <p:txBody>
          <a:bodyPr wrap="square" lIns="91425" tIns="91425" rIns="91425" bIns="91425" anchor="b" anchorCtr="0">
            <a:noAutofit/>
          </a:bodyPr>
          <a:lstStyle/>
          <a:p>
            <a:pPr lvl="0" algn="ctr" rtl="0">
              <a:spcBef>
                <a:spcPts val="0"/>
              </a:spcBef>
              <a:buNone/>
            </a:pPr>
            <a:r>
              <a:rPr lang="en" sz="4000">
                <a:solidFill>
                  <a:srgbClr val="0000FF"/>
                </a:solidFill>
                <a:latin typeface="Chewy"/>
                <a:ea typeface="Chewy"/>
                <a:cs typeface="Chewy"/>
                <a:sym typeface="Chewy"/>
              </a:rPr>
              <a:t>The Doctors are in!</a:t>
            </a:r>
          </a:p>
        </p:txBody>
      </p:sp>
      <p:sp>
        <p:nvSpPr>
          <p:cNvPr id="43" name="Shape 43"/>
          <p:cNvSpPr txBox="1">
            <a:spLocks noGrp="1"/>
          </p:cNvSpPr>
          <p:nvPr>
            <p:ph type="body" idx="1"/>
          </p:nvPr>
        </p:nvSpPr>
        <p:spPr>
          <a:xfrm>
            <a:off x="871675" y="1478975"/>
            <a:ext cx="7327800" cy="2908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latin typeface="Calibri"/>
                <a:ea typeface="Calibri"/>
                <a:cs typeface="Calibri"/>
                <a:sym typeface="Calibri"/>
              </a:rPr>
              <a:t>The doctors are in! You are a young doctor invited to  present at the school health fair. You will be teaching third graders at an elementary school about bones, muscles, and skin.  Your job is to help students understand why these systems are essential for life.</a:t>
            </a:r>
          </a:p>
          <a:p>
            <a:pPr lvl="0" rtl="0">
              <a:spcBef>
                <a:spcPts val="0"/>
              </a:spcBef>
              <a:buNone/>
            </a:pPr>
            <a:endParaRPr b="1">
              <a:solidFill>
                <a:srgbClr val="000000"/>
              </a:solidFill>
              <a:latin typeface="Poiret One"/>
              <a:ea typeface="Poiret One"/>
              <a:cs typeface="Poiret One"/>
              <a:sym typeface="Poiret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Shape 48" descr="scallop_frame_4.png"/>
          <p:cNvPicPr preferRelativeResize="0"/>
          <p:nvPr/>
        </p:nvPicPr>
        <p:blipFill>
          <a:blip r:embed="rId3">
            <a:alphaModFix/>
          </a:blip>
          <a:stretch>
            <a:fillRect/>
          </a:stretch>
        </p:blipFill>
        <p:spPr>
          <a:xfrm>
            <a:off x="0" y="0"/>
            <a:ext cx="9144000" cy="5143498"/>
          </a:xfrm>
          <a:prstGeom prst="rect">
            <a:avLst/>
          </a:prstGeom>
          <a:noFill/>
          <a:ln>
            <a:noFill/>
          </a:ln>
        </p:spPr>
      </p:pic>
      <p:pic>
        <p:nvPicPr>
          <p:cNvPr id="49" name="Shape 49" descr="monsta1.jpg"/>
          <p:cNvPicPr preferRelativeResize="0"/>
          <p:nvPr/>
        </p:nvPicPr>
        <p:blipFill>
          <a:blip r:embed="rId4">
            <a:alphaModFix/>
          </a:blip>
          <a:stretch>
            <a:fillRect/>
          </a:stretch>
        </p:blipFill>
        <p:spPr>
          <a:xfrm>
            <a:off x="5798900" y="1508150"/>
            <a:ext cx="1695674" cy="2734975"/>
          </a:xfrm>
          <a:prstGeom prst="rect">
            <a:avLst/>
          </a:prstGeom>
          <a:noFill/>
          <a:ln>
            <a:noFill/>
          </a:ln>
        </p:spPr>
      </p:pic>
      <p:sp>
        <p:nvSpPr>
          <p:cNvPr id="50" name="Shape 50"/>
          <p:cNvSpPr txBox="1"/>
          <p:nvPr/>
        </p:nvSpPr>
        <p:spPr>
          <a:xfrm>
            <a:off x="967925" y="1524900"/>
            <a:ext cx="4074300" cy="2735100"/>
          </a:xfrm>
          <a:prstGeom prst="rect">
            <a:avLst/>
          </a:prstGeom>
          <a:noFill/>
          <a:ln>
            <a:noFill/>
          </a:ln>
        </p:spPr>
        <p:txBody>
          <a:bodyPr wrap="square" lIns="91425" tIns="91425" rIns="91425" bIns="91425" anchor="t" anchorCtr="0">
            <a:noAutofit/>
          </a:bodyPr>
          <a:lstStyle/>
          <a:p>
            <a:pPr lvl="0" rtl="0">
              <a:spcBef>
                <a:spcPts val="0"/>
              </a:spcBef>
              <a:buClr>
                <a:schemeClr val="dk1"/>
              </a:buClr>
              <a:buSzPct val="68750"/>
              <a:buFont typeface="Arial"/>
              <a:buNone/>
            </a:pPr>
            <a:r>
              <a:rPr lang="en" sz="1600" dirty="0" smtClean="0">
                <a:solidFill>
                  <a:schemeClr val="dk1"/>
                </a:solidFill>
                <a:latin typeface="Calibri"/>
                <a:ea typeface="Calibri"/>
                <a:cs typeface="Calibri"/>
                <a:sym typeface="Calibri"/>
              </a:rPr>
              <a:t>Yates Mill’s Fun Run is next week, and we need to make sure everyone knows how the skeletal system, muscular system, and the skin work together to keep our bodies alive.</a:t>
            </a:r>
          </a:p>
          <a:p>
            <a:pPr lvl="0" rtl="0">
              <a:spcBef>
                <a:spcPts val="0"/>
              </a:spcBef>
              <a:buClr>
                <a:schemeClr val="dk1"/>
              </a:buClr>
              <a:buSzPct val="68750"/>
              <a:buFont typeface="Arial"/>
              <a:buNone/>
            </a:pPr>
            <a:endParaRPr lang="en" sz="1600" dirty="0" smtClean="0">
              <a:solidFill>
                <a:schemeClr val="dk1"/>
              </a:solidFill>
              <a:latin typeface="Calibri"/>
              <a:ea typeface="Calibri"/>
              <a:cs typeface="Calibri"/>
              <a:sym typeface="Calibri"/>
            </a:endParaRPr>
          </a:p>
          <a:p>
            <a:pPr lvl="0" rtl="0">
              <a:spcBef>
                <a:spcPts val="0"/>
              </a:spcBef>
              <a:buClr>
                <a:schemeClr val="dk1"/>
              </a:buClr>
              <a:buSzPct val="68750"/>
              <a:buFont typeface="Arial"/>
              <a:buNone/>
            </a:pPr>
            <a:r>
              <a:rPr lang="en" sz="1600" dirty="0" smtClean="0">
                <a:solidFill>
                  <a:schemeClr val="dk1"/>
                </a:solidFill>
                <a:latin typeface="Calibri"/>
                <a:ea typeface="Calibri"/>
                <a:cs typeface="Calibri"/>
                <a:sym typeface="Calibri"/>
              </a:rPr>
              <a:t>We also want to </a:t>
            </a:r>
            <a:r>
              <a:rPr lang="en" sz="1600" dirty="0" smtClean="0">
                <a:solidFill>
                  <a:schemeClr val="dk1"/>
                </a:solidFill>
                <a:latin typeface="Calibri"/>
                <a:ea typeface="Calibri"/>
                <a:cs typeface="Calibri"/>
                <a:sym typeface="Calibri"/>
              </a:rPr>
              <a:t>help </a:t>
            </a:r>
            <a:r>
              <a:rPr lang="en" sz="1600" dirty="0">
                <a:solidFill>
                  <a:schemeClr val="dk1"/>
                </a:solidFill>
                <a:latin typeface="Calibri"/>
                <a:ea typeface="Calibri"/>
                <a:cs typeface="Calibri"/>
                <a:sym typeface="Calibri"/>
              </a:rPr>
              <a:t>students </a:t>
            </a:r>
            <a:r>
              <a:rPr lang="en" sz="1600" dirty="0" smtClean="0">
                <a:solidFill>
                  <a:schemeClr val="dk1"/>
                </a:solidFill>
                <a:latin typeface="Calibri"/>
                <a:ea typeface="Calibri"/>
                <a:cs typeface="Calibri"/>
                <a:sym typeface="Calibri"/>
              </a:rPr>
              <a:t>live healthier lives</a:t>
            </a:r>
            <a:r>
              <a:rPr lang="en" sz="1600" dirty="0">
                <a:solidFill>
                  <a:schemeClr val="dk1"/>
                </a:solidFill>
                <a:latin typeface="Calibri"/>
                <a:ea typeface="Calibri"/>
                <a:cs typeface="Calibri"/>
                <a:sym typeface="Calibri"/>
              </a:rPr>
              <a:t> </a:t>
            </a:r>
            <a:r>
              <a:rPr lang="en" sz="1600" dirty="0" smtClean="0">
                <a:solidFill>
                  <a:schemeClr val="dk1"/>
                </a:solidFill>
                <a:latin typeface="Calibri"/>
                <a:ea typeface="Calibri"/>
                <a:cs typeface="Calibri"/>
                <a:sym typeface="Calibri"/>
              </a:rPr>
              <a:t>by staying healthy and keeping their bodies strong and in shape.</a:t>
            </a:r>
            <a:endParaRPr dirty="0">
              <a:solidFill>
                <a:schemeClr val="dk1"/>
              </a:solidFill>
              <a:latin typeface="Architects Daughter"/>
              <a:ea typeface="Architects Daughter"/>
              <a:cs typeface="Architects Daughter"/>
              <a:sym typeface="Architects Daughter"/>
            </a:endParaRPr>
          </a:p>
        </p:txBody>
      </p:sp>
      <p:sp>
        <p:nvSpPr>
          <p:cNvPr id="51" name="Shape 51"/>
          <p:cNvSpPr txBox="1"/>
          <p:nvPr/>
        </p:nvSpPr>
        <p:spPr>
          <a:xfrm>
            <a:off x="1239975" y="907475"/>
            <a:ext cx="3543300" cy="520800"/>
          </a:xfrm>
          <a:prstGeom prst="rect">
            <a:avLst/>
          </a:prstGeom>
          <a:noFill/>
          <a:ln>
            <a:noFill/>
          </a:ln>
        </p:spPr>
        <p:txBody>
          <a:bodyPr wrap="square" lIns="91425" tIns="91425" rIns="91425" bIns="91425" anchor="t" anchorCtr="0">
            <a:noAutofit/>
          </a:bodyPr>
          <a:lstStyle/>
          <a:p>
            <a:pPr lvl="0" algn="ctr">
              <a:spcBef>
                <a:spcPts val="0"/>
              </a:spcBef>
              <a:buNone/>
            </a:pPr>
            <a:r>
              <a:rPr lang="en" sz="2400" b="1">
                <a:latin typeface="Chewy"/>
                <a:ea typeface="Chewy"/>
                <a:cs typeface="Chewy"/>
                <a:sym typeface="Chewy"/>
              </a:rPr>
              <a:t>Situation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Shape 56" descr="scallop_frame_4.png"/>
          <p:cNvPicPr preferRelativeResize="0"/>
          <p:nvPr/>
        </p:nvPicPr>
        <p:blipFill>
          <a:blip r:embed="rId3">
            <a:alphaModFix/>
          </a:blip>
          <a:stretch>
            <a:fillRect/>
          </a:stretch>
        </p:blipFill>
        <p:spPr>
          <a:xfrm>
            <a:off x="0" y="0"/>
            <a:ext cx="9144000" cy="5143498"/>
          </a:xfrm>
          <a:prstGeom prst="rect">
            <a:avLst/>
          </a:prstGeom>
          <a:noFill/>
          <a:ln>
            <a:noFill/>
          </a:ln>
        </p:spPr>
      </p:pic>
      <p:pic>
        <p:nvPicPr>
          <p:cNvPr id="57" name="Shape 57" descr="monsta1.jpg"/>
          <p:cNvPicPr preferRelativeResize="0"/>
          <p:nvPr/>
        </p:nvPicPr>
        <p:blipFill>
          <a:blip r:embed="rId4">
            <a:alphaModFix/>
          </a:blip>
          <a:stretch>
            <a:fillRect/>
          </a:stretch>
        </p:blipFill>
        <p:spPr>
          <a:xfrm>
            <a:off x="5798900" y="1508150"/>
            <a:ext cx="1695674" cy="2734975"/>
          </a:xfrm>
          <a:prstGeom prst="rect">
            <a:avLst/>
          </a:prstGeom>
          <a:noFill/>
          <a:ln>
            <a:noFill/>
          </a:ln>
        </p:spPr>
      </p:pic>
      <p:sp>
        <p:nvSpPr>
          <p:cNvPr id="58" name="Shape 58"/>
          <p:cNvSpPr txBox="1"/>
          <p:nvPr/>
        </p:nvSpPr>
        <p:spPr>
          <a:xfrm>
            <a:off x="967925" y="883500"/>
            <a:ext cx="4463100" cy="3376500"/>
          </a:xfrm>
          <a:prstGeom prst="rect">
            <a:avLst/>
          </a:prstGeom>
          <a:noFill/>
          <a:ln>
            <a:noFill/>
          </a:ln>
        </p:spPr>
        <p:txBody>
          <a:bodyPr wrap="square" lIns="91425" tIns="91425" rIns="91425" bIns="91425" anchor="t" anchorCtr="0">
            <a:noAutofit/>
          </a:bodyPr>
          <a:lstStyle/>
          <a:p>
            <a:pPr lvl="0" rtl="0">
              <a:spcBef>
                <a:spcPts val="0"/>
              </a:spcBef>
              <a:buNone/>
            </a:pPr>
            <a:r>
              <a:rPr lang="en" sz="1500" dirty="0">
                <a:solidFill>
                  <a:schemeClr val="dk1"/>
                </a:solidFill>
                <a:latin typeface="Calibri"/>
                <a:ea typeface="Calibri"/>
                <a:cs typeface="Calibri"/>
                <a:sym typeface="Calibri"/>
              </a:rPr>
              <a:t>Your job is to explain to students the main function of each system and describe how the three systems work together to prepare their bodies for the race. You will develop a visual representation of each system </a:t>
            </a:r>
            <a:r>
              <a:rPr lang="en" sz="1500" dirty="0" smtClean="0">
                <a:solidFill>
                  <a:schemeClr val="dk1"/>
                </a:solidFill>
                <a:latin typeface="Calibri"/>
                <a:ea typeface="Calibri"/>
                <a:cs typeface="Calibri"/>
                <a:sym typeface="Calibri"/>
              </a:rPr>
              <a:t>by</a:t>
            </a:r>
            <a:r>
              <a:rPr lang="en" sz="1500" dirty="0" smtClean="0">
                <a:solidFill>
                  <a:schemeClr val="dk1"/>
                </a:solidFill>
                <a:latin typeface="Calibri"/>
                <a:ea typeface="Calibri"/>
                <a:cs typeface="Calibri"/>
                <a:sym typeface="Calibri"/>
              </a:rPr>
              <a:t> explaining </a:t>
            </a:r>
            <a:r>
              <a:rPr lang="en" sz="1500" dirty="0">
                <a:solidFill>
                  <a:schemeClr val="dk1"/>
                </a:solidFill>
                <a:latin typeface="Calibri"/>
                <a:ea typeface="Calibri"/>
                <a:cs typeface="Calibri"/>
                <a:sym typeface="Calibri"/>
              </a:rPr>
              <a:t>how </a:t>
            </a:r>
            <a:r>
              <a:rPr lang="en" sz="1500" dirty="0" smtClean="0">
                <a:solidFill>
                  <a:schemeClr val="dk1"/>
                </a:solidFill>
                <a:latin typeface="Calibri"/>
                <a:ea typeface="Calibri"/>
                <a:cs typeface="Calibri"/>
                <a:sym typeface="Calibri"/>
              </a:rPr>
              <a:t>the skeleton </a:t>
            </a:r>
            <a:r>
              <a:rPr lang="en" sz="1500" dirty="0">
                <a:solidFill>
                  <a:schemeClr val="dk1"/>
                </a:solidFill>
                <a:latin typeface="Calibri"/>
                <a:ea typeface="Calibri"/>
                <a:cs typeface="Calibri"/>
                <a:sym typeface="Calibri"/>
              </a:rPr>
              <a:t>and muscle systems, as well as skin, depend on each other.  In addition, you will explain ways students can keep each body system healthy so that they can be prepared for </a:t>
            </a:r>
            <a:r>
              <a:rPr lang="en" sz="1500" dirty="0" smtClean="0">
                <a:solidFill>
                  <a:schemeClr val="dk1"/>
                </a:solidFill>
                <a:latin typeface="Calibri"/>
                <a:ea typeface="Calibri"/>
                <a:cs typeface="Calibri"/>
                <a:sym typeface="Calibri"/>
              </a:rPr>
              <a:t>the </a:t>
            </a:r>
            <a:r>
              <a:rPr lang="en" sz="1500" dirty="0" smtClean="0">
                <a:solidFill>
                  <a:schemeClr val="dk1"/>
                </a:solidFill>
                <a:latin typeface="Calibri"/>
                <a:ea typeface="Calibri"/>
                <a:cs typeface="Calibri"/>
                <a:sym typeface="Calibri"/>
              </a:rPr>
              <a:t>race</a:t>
            </a:r>
            <a:r>
              <a:rPr lang="en" sz="1500" dirty="0">
                <a:solidFill>
                  <a:schemeClr val="dk1"/>
                </a:solidFill>
                <a:latin typeface="Calibri"/>
                <a:ea typeface="Calibri"/>
                <a:cs typeface="Calibri"/>
                <a:sym typeface="Calibri"/>
              </a:rPr>
              <a:t>. </a:t>
            </a:r>
            <a:endParaRPr lang="en" sz="1500" dirty="0" smtClean="0">
              <a:solidFill>
                <a:schemeClr val="dk1"/>
              </a:solidFill>
              <a:latin typeface="Calibri"/>
              <a:ea typeface="Calibri"/>
              <a:cs typeface="Calibri"/>
              <a:sym typeface="Calibri"/>
            </a:endParaRPr>
          </a:p>
          <a:p>
            <a:pPr lvl="0" rtl="0">
              <a:spcBef>
                <a:spcPts val="0"/>
              </a:spcBef>
              <a:buNone/>
            </a:pPr>
            <a:r>
              <a:rPr lang="en" sz="1500" dirty="0" smtClean="0">
                <a:solidFill>
                  <a:schemeClr val="dk1"/>
                </a:solidFill>
                <a:latin typeface="Calibri"/>
                <a:ea typeface="Calibri"/>
                <a:cs typeface="Calibri"/>
                <a:sym typeface="Calibri"/>
              </a:rPr>
              <a:t>Your presentation should be visually appealing to get the students interested in your project.</a:t>
            </a:r>
          </a:p>
          <a:p>
            <a:pPr lvl="0" rtl="0">
              <a:spcBef>
                <a:spcPts val="0"/>
              </a:spcBef>
              <a:buNone/>
            </a:pPr>
            <a:r>
              <a:rPr lang="en" sz="1500" dirty="0" smtClean="0">
                <a:solidFill>
                  <a:schemeClr val="dk1"/>
                </a:solidFill>
                <a:latin typeface="Calibri"/>
                <a:ea typeface="Calibri"/>
                <a:cs typeface="Calibri"/>
                <a:sym typeface="Calibri"/>
              </a:rPr>
              <a:t>You could even include directions to an excersise to help get the students interested.</a:t>
            </a:r>
          </a:p>
          <a:p>
            <a:pPr lvl="0" rtl="0">
              <a:spcBef>
                <a:spcPts val="0"/>
              </a:spcBef>
              <a:buNone/>
            </a:pPr>
            <a:r>
              <a:rPr lang="en" sz="1500" dirty="0" smtClean="0">
                <a:solidFill>
                  <a:schemeClr val="dk1"/>
                </a:solidFill>
                <a:latin typeface="Calibri"/>
                <a:ea typeface="Calibri"/>
                <a:cs typeface="Calibri"/>
                <a:sym typeface="Calibri"/>
              </a:rPr>
              <a:t>Make </a:t>
            </a:r>
            <a:r>
              <a:rPr lang="en" sz="1500" dirty="0">
                <a:solidFill>
                  <a:schemeClr val="dk1"/>
                </a:solidFill>
                <a:latin typeface="Calibri"/>
                <a:ea typeface="Calibri"/>
                <a:cs typeface="Calibri"/>
                <a:sym typeface="Calibri"/>
              </a:rPr>
              <a:t>sure to use specific vocabulary to demonstrate clear your background knowledge on this topic.</a:t>
            </a:r>
          </a:p>
          <a:p>
            <a:pPr lvl="0" rtl="0">
              <a:spcBef>
                <a:spcPts val="0"/>
              </a:spcBef>
              <a:buNone/>
            </a:pPr>
            <a:endParaRPr sz="1100" dirty="0">
              <a:solidFill>
                <a:schemeClr val="dk1"/>
              </a:solidFill>
              <a:latin typeface="Calibri"/>
              <a:ea typeface="Calibri"/>
              <a:cs typeface="Calibri"/>
              <a:sym typeface="Calibri"/>
            </a:endParaRPr>
          </a:p>
          <a:p>
            <a:pPr lvl="0" rtl="0">
              <a:spcBef>
                <a:spcPts val="0"/>
              </a:spcBef>
              <a:buNone/>
            </a:pPr>
            <a:endParaRPr dirty="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descr="scallop_frame_5.png"/>
          <p:cNvPicPr preferRelativeResize="0"/>
          <p:nvPr/>
        </p:nvPicPr>
        <p:blipFill>
          <a:blip r:embed="rId3">
            <a:alphaModFix/>
          </a:blip>
          <a:stretch>
            <a:fillRect/>
          </a:stretch>
        </p:blipFill>
        <p:spPr>
          <a:xfrm>
            <a:off x="0" y="0"/>
            <a:ext cx="9143999" cy="5143499"/>
          </a:xfrm>
          <a:prstGeom prst="rect">
            <a:avLst/>
          </a:prstGeom>
          <a:noFill/>
          <a:ln>
            <a:noFill/>
          </a:ln>
        </p:spPr>
      </p:pic>
      <p:pic>
        <p:nvPicPr>
          <p:cNvPr id="64" name="Shape 64" descr="monsta2.jpg"/>
          <p:cNvPicPr preferRelativeResize="0"/>
          <p:nvPr/>
        </p:nvPicPr>
        <p:blipFill>
          <a:blip r:embed="rId4">
            <a:alphaModFix/>
          </a:blip>
          <a:stretch>
            <a:fillRect/>
          </a:stretch>
        </p:blipFill>
        <p:spPr>
          <a:xfrm>
            <a:off x="1072475" y="1707575"/>
            <a:ext cx="2803499" cy="2539999"/>
          </a:xfrm>
          <a:prstGeom prst="rect">
            <a:avLst/>
          </a:prstGeom>
          <a:noFill/>
          <a:ln>
            <a:noFill/>
          </a:ln>
        </p:spPr>
      </p:pic>
      <p:sp>
        <p:nvSpPr>
          <p:cNvPr id="65" name="Shape 65"/>
          <p:cNvSpPr txBox="1"/>
          <p:nvPr/>
        </p:nvSpPr>
        <p:spPr>
          <a:xfrm>
            <a:off x="4220575" y="641525"/>
            <a:ext cx="3849300" cy="3882899"/>
          </a:xfrm>
          <a:prstGeom prst="rect">
            <a:avLst/>
          </a:prstGeom>
          <a:noFill/>
          <a:ln>
            <a:noFill/>
          </a:ln>
        </p:spPr>
        <p:txBody>
          <a:bodyPr wrap="square" lIns="91425" tIns="91425" rIns="91425" bIns="91425" anchor="t" anchorCtr="0">
            <a:noAutofit/>
          </a:bodyPr>
          <a:lstStyle/>
          <a:p>
            <a:pPr lvl="0" rtl="0">
              <a:spcBef>
                <a:spcPts val="0"/>
              </a:spcBef>
              <a:buClr>
                <a:schemeClr val="dk1"/>
              </a:buClr>
              <a:buSzPct val="84615"/>
              <a:buFont typeface="Arial"/>
              <a:buNone/>
            </a:pPr>
            <a:r>
              <a:rPr lang="en" sz="1300" dirty="0">
                <a:solidFill>
                  <a:schemeClr val="dk1"/>
                </a:solidFill>
                <a:latin typeface="Calibri"/>
                <a:ea typeface="Calibri"/>
                <a:cs typeface="Calibri"/>
                <a:sym typeface="Calibri"/>
              </a:rPr>
              <a:t>Your main goal is to help students understand how the skeletal and muscular system along with skin are interrelated and the importance of these systems that provide support, protection, and allow your body to move. </a:t>
            </a:r>
            <a:endParaRPr lang="en" sz="1300" dirty="0" smtClean="0">
              <a:solidFill>
                <a:schemeClr val="dk1"/>
              </a:solidFill>
              <a:latin typeface="Calibri"/>
              <a:ea typeface="Calibri"/>
              <a:cs typeface="Calibri"/>
              <a:sym typeface="Calibri"/>
            </a:endParaRPr>
          </a:p>
          <a:p>
            <a:pPr lvl="0" rtl="0">
              <a:spcBef>
                <a:spcPts val="0"/>
              </a:spcBef>
              <a:buClr>
                <a:schemeClr val="dk1"/>
              </a:buClr>
              <a:buSzPct val="84615"/>
              <a:buFont typeface="Arial"/>
              <a:buNone/>
            </a:pPr>
            <a:endParaRPr lang="en" sz="1300" dirty="0">
              <a:solidFill>
                <a:schemeClr val="dk1"/>
              </a:solidFill>
              <a:latin typeface="Calibri"/>
              <a:ea typeface="Calibri"/>
              <a:cs typeface="Calibri"/>
              <a:sym typeface="Calibri"/>
            </a:endParaRPr>
          </a:p>
          <a:p>
            <a:pPr marL="146050" lvl="0" rtl="0">
              <a:spcBef>
                <a:spcPts val="0"/>
              </a:spcBef>
              <a:buClr>
                <a:schemeClr val="dk1"/>
              </a:buClr>
              <a:buSzPct val="100000"/>
            </a:pPr>
            <a:r>
              <a:rPr lang="en" sz="1300" b="1" dirty="0">
                <a:solidFill>
                  <a:schemeClr val="dk1"/>
                </a:solidFill>
                <a:latin typeface="Calibri"/>
                <a:ea typeface="Calibri"/>
                <a:cs typeface="Calibri"/>
                <a:sym typeface="Calibri"/>
              </a:rPr>
              <a:t>Visual Representation:</a:t>
            </a:r>
            <a:r>
              <a:rPr lang="en" sz="1300" dirty="0">
                <a:solidFill>
                  <a:schemeClr val="dk1"/>
                </a:solidFill>
                <a:latin typeface="Calibri"/>
                <a:ea typeface="Calibri"/>
                <a:cs typeface="Calibri"/>
                <a:sym typeface="Calibri"/>
              </a:rPr>
              <a:t>  must include bones, muscles, and skin all labeled.  </a:t>
            </a:r>
          </a:p>
          <a:p>
            <a:pPr marL="914400" lvl="1" indent="-311150" rtl="0">
              <a:spcBef>
                <a:spcPts val="0"/>
              </a:spcBef>
              <a:buClr>
                <a:schemeClr val="dk1"/>
              </a:buClr>
              <a:buSzPct val="100000"/>
              <a:buFont typeface="Calibri"/>
              <a:buAutoNum type="alphaLcPeriod"/>
            </a:pPr>
            <a:r>
              <a:rPr lang="en" sz="1300" dirty="0">
                <a:solidFill>
                  <a:schemeClr val="dk1"/>
                </a:solidFill>
                <a:latin typeface="Calibri"/>
                <a:ea typeface="Calibri"/>
                <a:cs typeface="Calibri"/>
                <a:sym typeface="Calibri"/>
              </a:rPr>
              <a:t>use clear vocabulary </a:t>
            </a:r>
          </a:p>
          <a:p>
            <a:pPr marL="914400" lvl="1" indent="-311150" rtl="0">
              <a:spcBef>
                <a:spcPts val="0"/>
              </a:spcBef>
              <a:buClr>
                <a:schemeClr val="dk1"/>
              </a:buClr>
              <a:buSzPct val="100000"/>
              <a:buFont typeface="Calibri"/>
              <a:buAutoNum type="alphaLcPeriod"/>
            </a:pPr>
            <a:r>
              <a:rPr lang="en-US" sz="1300" dirty="0" smtClean="0">
                <a:solidFill>
                  <a:schemeClr val="dk1"/>
                </a:solidFill>
                <a:latin typeface="Calibri"/>
                <a:ea typeface="Calibri"/>
                <a:cs typeface="Calibri"/>
                <a:sym typeface="Calibri"/>
              </a:rPr>
              <a:t>T</a:t>
            </a:r>
            <a:r>
              <a:rPr lang="en" sz="1300" dirty="0" smtClean="0">
                <a:solidFill>
                  <a:schemeClr val="dk1"/>
                </a:solidFill>
                <a:latin typeface="Calibri"/>
                <a:ea typeface="Calibri"/>
                <a:cs typeface="Calibri"/>
                <a:sym typeface="Calibri"/>
              </a:rPr>
              <a:t>hink of ways to improve the health of kids and give them suggestions on ways to stay healthy.</a:t>
            </a:r>
          </a:p>
          <a:p>
            <a:pPr marL="914400" lvl="1" indent="-311150" rtl="0">
              <a:spcBef>
                <a:spcPts val="0"/>
              </a:spcBef>
              <a:buClr>
                <a:schemeClr val="dk1"/>
              </a:buClr>
              <a:buSzPct val="100000"/>
              <a:buFont typeface="Calibri"/>
              <a:buAutoNum type="alphaLcPeriod"/>
            </a:pPr>
            <a:r>
              <a:rPr lang="en" sz="1300" dirty="0" smtClean="0">
                <a:solidFill>
                  <a:schemeClr val="dk1"/>
                </a:solidFill>
                <a:latin typeface="Calibri"/>
                <a:ea typeface="Calibri"/>
                <a:cs typeface="Calibri"/>
                <a:sym typeface="Calibri"/>
              </a:rPr>
              <a:t>Make sure to inlcude how body systems offer movement, support and protection.</a:t>
            </a:r>
          </a:p>
          <a:p>
            <a:pPr marL="914400" lvl="1" indent="-311150" rtl="0">
              <a:spcBef>
                <a:spcPts val="0"/>
              </a:spcBef>
              <a:buClr>
                <a:schemeClr val="dk1"/>
              </a:buClr>
              <a:buSzPct val="100000"/>
              <a:buFont typeface="Calibri"/>
              <a:buAutoNum type="alphaLcPeriod"/>
            </a:pPr>
            <a:r>
              <a:rPr lang="en" sz="1300" dirty="0" smtClean="0">
                <a:solidFill>
                  <a:schemeClr val="dk1"/>
                </a:solidFill>
                <a:latin typeface="Calibri"/>
                <a:ea typeface="Calibri"/>
                <a:cs typeface="Calibri"/>
                <a:sym typeface="Calibri"/>
              </a:rPr>
              <a:t>Work as a team to decide on what your jobs and roles will be within the group.</a:t>
            </a:r>
            <a:endParaRPr lang="en" sz="1300" dirty="0">
              <a:solidFill>
                <a:schemeClr val="dk1"/>
              </a:solidFill>
              <a:latin typeface="Calibri"/>
              <a:ea typeface="Calibri"/>
              <a:cs typeface="Calibri"/>
              <a:sym typeface="Calibri"/>
            </a:endParaRPr>
          </a:p>
          <a:p>
            <a:pPr marL="914400" lvl="1" indent="-311150" rtl="0">
              <a:spcBef>
                <a:spcPts val="0"/>
              </a:spcBef>
              <a:buClr>
                <a:schemeClr val="dk1"/>
              </a:buClr>
              <a:buSzPct val="100000"/>
              <a:buFont typeface="Calibri"/>
              <a:buAutoNum type="alphaLcPeriod"/>
            </a:pPr>
            <a:endParaRPr lang="en" sz="1300" dirty="0">
              <a:solidFill>
                <a:schemeClr val="dk1"/>
              </a:solidFill>
              <a:latin typeface="Calibri"/>
              <a:ea typeface="Calibri"/>
              <a:cs typeface="Calibri"/>
              <a:sym typeface="Calibri"/>
            </a:endParaRPr>
          </a:p>
          <a:p>
            <a:pPr marL="0" lvl="0" indent="0" rtl="0">
              <a:spcBef>
                <a:spcPts val="0"/>
              </a:spcBef>
              <a:buNone/>
            </a:pPr>
            <a:endParaRPr sz="1300" dirty="0">
              <a:solidFill>
                <a:schemeClr val="dk1"/>
              </a:solidFill>
              <a:latin typeface="Architects Daughter"/>
              <a:ea typeface="Architects Daughter"/>
              <a:cs typeface="Architects Daughter"/>
              <a:sym typeface="Architects Daughter"/>
            </a:endParaRPr>
          </a:p>
        </p:txBody>
      </p:sp>
      <p:sp>
        <p:nvSpPr>
          <p:cNvPr id="66" name="Shape 66"/>
          <p:cNvSpPr txBox="1"/>
          <p:nvPr/>
        </p:nvSpPr>
        <p:spPr>
          <a:xfrm>
            <a:off x="1112975" y="894775"/>
            <a:ext cx="2933700" cy="571500"/>
          </a:xfrm>
          <a:prstGeom prst="rect">
            <a:avLst/>
          </a:prstGeom>
          <a:noFill/>
          <a:ln>
            <a:noFill/>
          </a:ln>
        </p:spPr>
        <p:txBody>
          <a:bodyPr wrap="square" lIns="91425" tIns="91425" rIns="91425" bIns="91425" anchor="t" anchorCtr="0">
            <a:noAutofit/>
          </a:bodyPr>
          <a:lstStyle/>
          <a:p>
            <a:pPr lvl="0" algn="ctr">
              <a:spcBef>
                <a:spcPts val="0"/>
              </a:spcBef>
              <a:buNone/>
            </a:pPr>
            <a:r>
              <a:rPr lang="en" sz="2400" b="1">
                <a:latin typeface="Chewy"/>
                <a:ea typeface="Chewy"/>
                <a:cs typeface="Chewy"/>
                <a:sym typeface="Chewy"/>
              </a:rPr>
              <a:t>The Product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descr="scallop_frame_5.png"/>
          <p:cNvPicPr preferRelativeResize="0"/>
          <p:nvPr/>
        </p:nvPicPr>
        <p:blipFill>
          <a:blip r:embed="rId3">
            <a:alphaModFix/>
          </a:blip>
          <a:stretch>
            <a:fillRect/>
          </a:stretch>
        </p:blipFill>
        <p:spPr>
          <a:xfrm>
            <a:off x="0" y="0"/>
            <a:ext cx="9143999" cy="5143499"/>
          </a:xfrm>
          <a:prstGeom prst="rect">
            <a:avLst/>
          </a:prstGeom>
          <a:noFill/>
          <a:ln>
            <a:noFill/>
          </a:ln>
        </p:spPr>
      </p:pic>
      <p:pic>
        <p:nvPicPr>
          <p:cNvPr id="72" name="Shape 72" descr="monsta2.jpg"/>
          <p:cNvPicPr preferRelativeResize="0"/>
          <p:nvPr/>
        </p:nvPicPr>
        <p:blipFill>
          <a:blip r:embed="rId4">
            <a:alphaModFix/>
          </a:blip>
          <a:stretch>
            <a:fillRect/>
          </a:stretch>
        </p:blipFill>
        <p:spPr>
          <a:xfrm>
            <a:off x="1072475" y="1707575"/>
            <a:ext cx="2803499" cy="2539999"/>
          </a:xfrm>
          <a:prstGeom prst="rect">
            <a:avLst/>
          </a:prstGeom>
          <a:noFill/>
          <a:ln>
            <a:noFill/>
          </a:ln>
        </p:spPr>
      </p:pic>
      <p:sp>
        <p:nvSpPr>
          <p:cNvPr id="73" name="Shape 73"/>
          <p:cNvSpPr txBox="1"/>
          <p:nvPr/>
        </p:nvSpPr>
        <p:spPr>
          <a:xfrm>
            <a:off x="4220575" y="641525"/>
            <a:ext cx="3849300" cy="3882900"/>
          </a:xfrm>
          <a:prstGeom prst="rect">
            <a:avLst/>
          </a:prstGeom>
          <a:noFill/>
          <a:ln>
            <a:noFill/>
          </a:ln>
        </p:spPr>
        <p:txBody>
          <a:bodyPr wrap="square" lIns="91425" tIns="91425" rIns="91425" bIns="91425" anchor="t" anchorCtr="0">
            <a:noAutofit/>
          </a:bodyPr>
          <a:lstStyle/>
          <a:p>
            <a:pPr marL="457200" lvl="0" indent="-330200" rtl="0">
              <a:spcBef>
                <a:spcPts val="0"/>
              </a:spcBef>
              <a:buClr>
                <a:schemeClr val="dk1"/>
              </a:buClr>
              <a:buSzPct val="100000"/>
              <a:buFont typeface="Calibri"/>
              <a:buAutoNum type="arabicPeriod"/>
            </a:pPr>
            <a:r>
              <a:rPr lang="en" sz="1600" dirty="0">
                <a:solidFill>
                  <a:schemeClr val="dk1"/>
                </a:solidFill>
                <a:latin typeface="Calibri"/>
                <a:ea typeface="Calibri"/>
                <a:cs typeface="Calibri"/>
                <a:sym typeface="Calibri"/>
              </a:rPr>
              <a:t>Make sure your visual model describes bones, muscles, and skin.</a:t>
            </a:r>
          </a:p>
          <a:p>
            <a:pPr marL="457200" lvl="0" indent="-330200" rtl="0">
              <a:spcBef>
                <a:spcPts val="0"/>
              </a:spcBef>
              <a:buClr>
                <a:schemeClr val="dk1"/>
              </a:buClr>
              <a:buSzPct val="100000"/>
              <a:buFont typeface="Calibri"/>
              <a:buAutoNum type="arabicPeriod"/>
            </a:pPr>
            <a:r>
              <a:rPr lang="en" sz="1600" dirty="0">
                <a:solidFill>
                  <a:schemeClr val="dk1"/>
                </a:solidFill>
                <a:latin typeface="Calibri"/>
                <a:ea typeface="Calibri"/>
                <a:cs typeface="Calibri"/>
                <a:sym typeface="Calibri"/>
              </a:rPr>
              <a:t>Label each part of your diagram</a:t>
            </a:r>
          </a:p>
          <a:p>
            <a:pPr marL="457200" lvl="0" indent="-330200" rtl="0">
              <a:spcBef>
                <a:spcPts val="0"/>
              </a:spcBef>
              <a:buClr>
                <a:schemeClr val="dk1"/>
              </a:buClr>
              <a:buSzPct val="100000"/>
              <a:buFont typeface="Calibri"/>
              <a:buAutoNum type="arabicPeriod"/>
            </a:pPr>
            <a:r>
              <a:rPr lang="en" sz="1600" dirty="0">
                <a:solidFill>
                  <a:schemeClr val="dk1"/>
                </a:solidFill>
                <a:latin typeface="Calibri"/>
                <a:ea typeface="Calibri"/>
                <a:cs typeface="Calibri"/>
                <a:sym typeface="Calibri"/>
              </a:rPr>
              <a:t>Include the following vocabulary in your </a:t>
            </a:r>
            <a:r>
              <a:rPr lang="en" sz="1600" dirty="0" smtClean="0">
                <a:solidFill>
                  <a:schemeClr val="dk1"/>
                </a:solidFill>
                <a:latin typeface="Calibri"/>
                <a:ea typeface="Calibri"/>
                <a:cs typeface="Calibri"/>
                <a:sym typeface="Calibri"/>
              </a:rPr>
              <a:t>visual</a:t>
            </a:r>
            <a:r>
              <a:rPr lang="en" sz="1600" dirty="0" smtClean="0">
                <a:solidFill>
                  <a:schemeClr val="dk1"/>
                </a:solidFill>
                <a:latin typeface="Calibri"/>
                <a:ea typeface="Calibri"/>
                <a:cs typeface="Calibri"/>
                <a:sym typeface="Calibri"/>
              </a:rPr>
              <a:t>:</a:t>
            </a:r>
            <a:endParaRPr lang="en" sz="1600" dirty="0">
              <a:solidFill>
                <a:schemeClr val="dk1"/>
              </a:solidFill>
              <a:latin typeface="Calibri"/>
              <a:ea typeface="Calibri"/>
              <a:cs typeface="Calibri"/>
              <a:sym typeface="Calibri"/>
            </a:endParaRPr>
          </a:p>
          <a:p>
            <a:pPr marL="914400" lvl="1" indent="-330200" rtl="0">
              <a:spcBef>
                <a:spcPts val="0"/>
              </a:spcBef>
              <a:buClr>
                <a:schemeClr val="dk1"/>
              </a:buClr>
              <a:buSzPct val="100000"/>
              <a:buFont typeface="Calibri"/>
              <a:buAutoNum type="alphaLcPeriod"/>
            </a:pPr>
            <a:r>
              <a:rPr lang="en" sz="1600" dirty="0">
                <a:solidFill>
                  <a:schemeClr val="dk1"/>
                </a:solidFill>
                <a:latin typeface="Calibri"/>
                <a:ea typeface="Calibri"/>
                <a:cs typeface="Calibri"/>
                <a:sym typeface="Calibri"/>
              </a:rPr>
              <a:t>Bones (skeletal system)</a:t>
            </a:r>
          </a:p>
          <a:p>
            <a:pPr marL="914400" lvl="1" indent="-330200" rtl="0">
              <a:spcBef>
                <a:spcPts val="0"/>
              </a:spcBef>
              <a:buClr>
                <a:schemeClr val="dk1"/>
              </a:buClr>
              <a:buSzPct val="100000"/>
              <a:buFont typeface="Calibri"/>
              <a:buAutoNum type="alphaLcPeriod"/>
            </a:pPr>
            <a:r>
              <a:rPr lang="en" sz="1600" dirty="0">
                <a:solidFill>
                  <a:schemeClr val="dk1"/>
                </a:solidFill>
                <a:latin typeface="Calibri"/>
                <a:ea typeface="Calibri"/>
                <a:cs typeface="Calibri"/>
                <a:sym typeface="Calibri"/>
              </a:rPr>
              <a:t>Muscle (muscular system)</a:t>
            </a:r>
          </a:p>
          <a:p>
            <a:pPr marL="914400" lvl="1" indent="-330200" rtl="0">
              <a:spcBef>
                <a:spcPts val="0"/>
              </a:spcBef>
              <a:buClr>
                <a:schemeClr val="dk1"/>
              </a:buClr>
              <a:buSzPct val="100000"/>
              <a:buFont typeface="Calibri"/>
              <a:buAutoNum type="alphaLcPeriod"/>
            </a:pPr>
            <a:r>
              <a:rPr lang="en" sz="1600" dirty="0">
                <a:solidFill>
                  <a:schemeClr val="dk1"/>
                </a:solidFill>
                <a:latin typeface="Calibri"/>
                <a:ea typeface="Calibri"/>
                <a:cs typeface="Calibri"/>
                <a:sym typeface="Calibri"/>
              </a:rPr>
              <a:t>Skin</a:t>
            </a:r>
          </a:p>
          <a:p>
            <a:pPr marL="914400" lvl="1" indent="-330200" rtl="0">
              <a:spcBef>
                <a:spcPts val="0"/>
              </a:spcBef>
              <a:buClr>
                <a:schemeClr val="dk1"/>
              </a:buClr>
              <a:buSzPct val="100000"/>
              <a:buFont typeface="Calibri"/>
              <a:buAutoNum type="alphaLcPeriod"/>
            </a:pPr>
            <a:r>
              <a:rPr lang="en" sz="1600" dirty="0">
                <a:solidFill>
                  <a:schemeClr val="dk1"/>
                </a:solidFill>
                <a:latin typeface="Calibri"/>
                <a:ea typeface="Calibri"/>
                <a:cs typeface="Calibri"/>
                <a:sym typeface="Calibri"/>
              </a:rPr>
              <a:t>Function</a:t>
            </a:r>
          </a:p>
          <a:p>
            <a:pPr marL="914400" lvl="1" indent="-330200" rtl="0">
              <a:spcBef>
                <a:spcPts val="0"/>
              </a:spcBef>
              <a:buClr>
                <a:schemeClr val="dk1"/>
              </a:buClr>
              <a:buSzPct val="100000"/>
              <a:buFont typeface="Calibri"/>
              <a:buAutoNum type="alphaLcPeriod"/>
            </a:pPr>
            <a:r>
              <a:rPr lang="en" sz="1600" dirty="0">
                <a:solidFill>
                  <a:schemeClr val="dk1"/>
                </a:solidFill>
                <a:latin typeface="Calibri"/>
                <a:ea typeface="Calibri"/>
                <a:cs typeface="Calibri"/>
                <a:sym typeface="Calibri"/>
              </a:rPr>
              <a:t>Human body systems</a:t>
            </a:r>
          </a:p>
          <a:p>
            <a:pPr marL="914400" lvl="1" indent="-330200" rtl="0">
              <a:spcBef>
                <a:spcPts val="0"/>
              </a:spcBef>
              <a:buClr>
                <a:schemeClr val="dk1"/>
              </a:buClr>
              <a:buSzPct val="100000"/>
              <a:buFont typeface="Calibri"/>
              <a:buAutoNum type="alphaLcPeriod"/>
            </a:pPr>
            <a:r>
              <a:rPr lang="en" sz="1600" dirty="0">
                <a:solidFill>
                  <a:schemeClr val="dk1"/>
                </a:solidFill>
                <a:latin typeface="Calibri"/>
                <a:ea typeface="Calibri"/>
                <a:cs typeface="Calibri"/>
                <a:sym typeface="Calibri"/>
              </a:rPr>
              <a:t>Support </a:t>
            </a:r>
          </a:p>
          <a:p>
            <a:pPr marL="914400" lvl="1" indent="-330200" rtl="0">
              <a:spcBef>
                <a:spcPts val="0"/>
              </a:spcBef>
              <a:buClr>
                <a:schemeClr val="dk1"/>
              </a:buClr>
              <a:buSzPct val="100000"/>
              <a:buFont typeface="Calibri"/>
              <a:buAutoNum type="alphaLcPeriod"/>
            </a:pPr>
            <a:r>
              <a:rPr lang="en" sz="1600" dirty="0">
                <a:solidFill>
                  <a:schemeClr val="dk1"/>
                </a:solidFill>
                <a:latin typeface="Calibri"/>
                <a:ea typeface="Calibri"/>
                <a:cs typeface="Calibri"/>
                <a:sym typeface="Calibri"/>
              </a:rPr>
              <a:t>Protection</a:t>
            </a:r>
          </a:p>
          <a:p>
            <a:pPr marL="914400" lvl="1" indent="-330200" rtl="0">
              <a:spcBef>
                <a:spcPts val="0"/>
              </a:spcBef>
              <a:buClr>
                <a:schemeClr val="dk1"/>
              </a:buClr>
              <a:buSzPct val="100000"/>
              <a:buFont typeface="Calibri"/>
              <a:buAutoNum type="alphaLcPeriod"/>
            </a:pPr>
            <a:r>
              <a:rPr lang="en" sz="1600" dirty="0">
                <a:solidFill>
                  <a:schemeClr val="dk1"/>
                </a:solidFill>
                <a:latin typeface="Calibri"/>
                <a:ea typeface="Calibri"/>
                <a:cs typeface="Calibri"/>
                <a:sym typeface="Calibri"/>
              </a:rPr>
              <a:t>Movement</a:t>
            </a:r>
          </a:p>
          <a:p>
            <a:pPr marL="914400" lvl="1" indent="-330200" rtl="0">
              <a:spcBef>
                <a:spcPts val="0"/>
              </a:spcBef>
              <a:buClr>
                <a:schemeClr val="dk1"/>
              </a:buClr>
              <a:buSzPct val="100000"/>
              <a:buFont typeface="Calibri"/>
              <a:buAutoNum type="alphaLcPeriod"/>
            </a:pPr>
            <a:r>
              <a:rPr lang="en" sz="1600" dirty="0">
                <a:solidFill>
                  <a:schemeClr val="dk1"/>
                </a:solidFill>
                <a:latin typeface="Calibri"/>
                <a:ea typeface="Calibri"/>
                <a:cs typeface="Calibri"/>
                <a:sym typeface="Calibri"/>
              </a:rPr>
              <a:t>Essential for life</a:t>
            </a:r>
          </a:p>
        </p:txBody>
      </p:sp>
      <p:sp>
        <p:nvSpPr>
          <p:cNvPr id="74" name="Shape 74"/>
          <p:cNvSpPr txBox="1"/>
          <p:nvPr/>
        </p:nvSpPr>
        <p:spPr>
          <a:xfrm>
            <a:off x="1112975" y="894775"/>
            <a:ext cx="2933700" cy="571500"/>
          </a:xfrm>
          <a:prstGeom prst="rect">
            <a:avLst/>
          </a:prstGeom>
          <a:noFill/>
          <a:ln>
            <a:noFill/>
          </a:ln>
        </p:spPr>
        <p:txBody>
          <a:bodyPr wrap="square" lIns="91425" tIns="91425" rIns="91425" bIns="91425" anchor="t" anchorCtr="0">
            <a:noAutofit/>
          </a:bodyPr>
          <a:lstStyle/>
          <a:p>
            <a:pPr lvl="0" algn="ctr" rtl="0">
              <a:spcBef>
                <a:spcPts val="0"/>
              </a:spcBef>
              <a:buNone/>
            </a:pPr>
            <a:r>
              <a:rPr lang="en" sz="2400" b="1">
                <a:latin typeface="Chewy"/>
                <a:ea typeface="Chewy"/>
                <a:cs typeface="Chewy"/>
                <a:sym typeface="Chewy"/>
              </a:rPr>
              <a:t>The Criteria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descr="scallop_frame_1.png"/>
          <p:cNvPicPr preferRelativeResize="0"/>
          <p:nvPr/>
        </p:nvPicPr>
        <p:blipFill>
          <a:blip r:embed="rId3">
            <a:alphaModFix/>
          </a:blip>
          <a:stretch>
            <a:fillRect/>
          </a:stretch>
        </p:blipFill>
        <p:spPr>
          <a:xfrm>
            <a:off x="88899" y="0"/>
            <a:ext cx="9143998" cy="5143498"/>
          </a:xfrm>
          <a:prstGeom prst="rect">
            <a:avLst/>
          </a:prstGeom>
          <a:noFill/>
          <a:ln>
            <a:noFill/>
          </a:ln>
        </p:spPr>
      </p:pic>
      <p:pic>
        <p:nvPicPr>
          <p:cNvPr id="80" name="Shape 80" descr="arrow10.jpg"/>
          <p:cNvPicPr preferRelativeResize="0"/>
          <p:nvPr/>
        </p:nvPicPr>
        <p:blipFill>
          <a:blip r:embed="rId4">
            <a:alphaModFix/>
          </a:blip>
          <a:stretch>
            <a:fillRect/>
          </a:stretch>
        </p:blipFill>
        <p:spPr>
          <a:xfrm rot="-5400000">
            <a:off x="5011187" y="937762"/>
            <a:ext cx="3015749" cy="3111274"/>
          </a:xfrm>
          <a:prstGeom prst="rect">
            <a:avLst/>
          </a:prstGeom>
          <a:noFill/>
          <a:ln>
            <a:noFill/>
          </a:ln>
        </p:spPr>
      </p:pic>
      <p:sp>
        <p:nvSpPr>
          <p:cNvPr id="81" name="Shape 81"/>
          <p:cNvSpPr txBox="1"/>
          <p:nvPr/>
        </p:nvSpPr>
        <p:spPr>
          <a:xfrm>
            <a:off x="6055150" y="1519425"/>
            <a:ext cx="1407000" cy="506399"/>
          </a:xfrm>
          <a:prstGeom prst="rect">
            <a:avLst/>
          </a:prstGeom>
          <a:noFill/>
          <a:ln>
            <a:noFill/>
          </a:ln>
        </p:spPr>
        <p:txBody>
          <a:bodyPr wrap="square" lIns="91425" tIns="91425" rIns="91425" bIns="91425" anchor="t" anchorCtr="0">
            <a:noAutofit/>
          </a:bodyPr>
          <a:lstStyle/>
          <a:p>
            <a:pPr lvl="0">
              <a:spcBef>
                <a:spcPts val="0"/>
              </a:spcBef>
              <a:buNone/>
            </a:pPr>
            <a:r>
              <a:rPr lang="en" b="1" u="sng">
                <a:solidFill>
                  <a:schemeClr val="hlink"/>
                </a:solidFill>
                <a:latin typeface="Architects Daughter"/>
                <a:ea typeface="Architects Daughter"/>
                <a:cs typeface="Architects Daughter"/>
                <a:sym typeface="Architects Daughter"/>
                <a:hlinkClick r:id="rId5"/>
              </a:rPr>
              <a:t>WATCH IT</a:t>
            </a:r>
          </a:p>
        </p:txBody>
      </p:sp>
      <p:pic>
        <p:nvPicPr>
          <p:cNvPr id="82" name="Shape 82" descr="monsta3.png"/>
          <p:cNvPicPr preferRelativeResize="0"/>
          <p:nvPr/>
        </p:nvPicPr>
        <p:blipFill>
          <a:blip r:embed="rId6">
            <a:alphaModFix/>
          </a:blip>
          <a:stretch>
            <a:fillRect/>
          </a:stretch>
        </p:blipFill>
        <p:spPr>
          <a:xfrm>
            <a:off x="1749899" y="2300125"/>
            <a:ext cx="1885425" cy="2246874"/>
          </a:xfrm>
          <a:prstGeom prst="rect">
            <a:avLst/>
          </a:prstGeom>
          <a:noFill/>
          <a:ln>
            <a:noFill/>
          </a:ln>
        </p:spPr>
      </p:pic>
      <p:sp>
        <p:nvSpPr>
          <p:cNvPr id="83" name="Shape 83"/>
          <p:cNvSpPr txBox="1"/>
          <p:nvPr/>
        </p:nvSpPr>
        <p:spPr>
          <a:xfrm>
            <a:off x="6730450" y="0"/>
            <a:ext cx="11100" cy="22499"/>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84" name="Shape 84"/>
          <p:cNvSpPr/>
          <p:nvPr/>
        </p:nvSpPr>
        <p:spPr>
          <a:xfrm>
            <a:off x="2767175" y="1186875"/>
            <a:ext cx="1508100" cy="1113300"/>
          </a:xfrm>
          <a:prstGeom prst="cloudCallout">
            <a:avLst>
              <a:gd name="adj1" fmla="val -20833"/>
              <a:gd name="adj2" fmla="val 62500"/>
            </a:avLst>
          </a:prstGeom>
          <a:solidFill>
            <a:schemeClr val="lt2"/>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5" name="Shape 85"/>
          <p:cNvSpPr txBox="1"/>
          <p:nvPr/>
        </p:nvSpPr>
        <p:spPr>
          <a:xfrm>
            <a:off x="3038825" y="1384350"/>
            <a:ext cx="1508100" cy="704100"/>
          </a:xfrm>
          <a:prstGeom prst="rect">
            <a:avLst/>
          </a:prstGeom>
          <a:noFill/>
          <a:ln>
            <a:noFill/>
          </a:ln>
        </p:spPr>
        <p:txBody>
          <a:bodyPr wrap="square" lIns="91425" tIns="91425" rIns="91425" bIns="91425" anchor="t" anchorCtr="0">
            <a:noAutofit/>
          </a:bodyPr>
          <a:lstStyle/>
          <a:p>
            <a:pPr lvl="0" rtl="0">
              <a:spcBef>
                <a:spcPts val="0"/>
              </a:spcBef>
              <a:buNone/>
            </a:pPr>
            <a:r>
              <a:rPr lang="en" b="1" u="sng">
                <a:solidFill>
                  <a:schemeClr val="hlink"/>
                </a:solidFill>
                <a:hlinkClick r:id="rId7"/>
              </a:rPr>
              <a:t>All about Muscles!</a:t>
            </a:r>
          </a:p>
        </p:txBody>
      </p:sp>
      <p:sp>
        <p:nvSpPr>
          <p:cNvPr id="86" name="Shape 86"/>
          <p:cNvSpPr/>
          <p:nvPr/>
        </p:nvSpPr>
        <p:spPr>
          <a:xfrm>
            <a:off x="3708875" y="2300125"/>
            <a:ext cx="1407000" cy="1248900"/>
          </a:xfrm>
          <a:prstGeom prst="cloudCallout">
            <a:avLst>
              <a:gd name="adj1" fmla="val -20833"/>
              <a:gd name="adj2" fmla="val 62500"/>
            </a:avLst>
          </a:prstGeom>
          <a:solidFill>
            <a:schemeClr val="lt2"/>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b="1" u="sng">
                <a:solidFill>
                  <a:schemeClr val="hlink"/>
                </a:solidFill>
                <a:hlinkClick r:id="rId8"/>
              </a:rPr>
              <a:t>All about Bones!</a:t>
            </a:r>
          </a:p>
        </p:txBody>
      </p:sp>
      <p:sp>
        <p:nvSpPr>
          <p:cNvPr id="87" name="Shape 87"/>
          <p:cNvSpPr/>
          <p:nvPr/>
        </p:nvSpPr>
        <p:spPr>
          <a:xfrm>
            <a:off x="925075" y="1074925"/>
            <a:ext cx="1407000" cy="1377600"/>
          </a:xfrm>
          <a:prstGeom prst="cloudCallout">
            <a:avLst>
              <a:gd name="adj1" fmla="val -20833"/>
              <a:gd name="adj2" fmla="val 62500"/>
            </a:avLst>
          </a:prstGeom>
          <a:solidFill>
            <a:schemeClr val="lt2"/>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b="1" u="sng">
                <a:solidFill>
                  <a:schemeClr val="hlink"/>
                </a:solidFill>
                <a:hlinkClick r:id="rId9"/>
              </a:rPr>
              <a:t>All about Skin!</a:t>
            </a:r>
          </a:p>
        </p:txBody>
      </p:sp>
      <p:sp>
        <p:nvSpPr>
          <p:cNvPr id="88" name="Shape 88"/>
          <p:cNvSpPr txBox="1"/>
          <p:nvPr/>
        </p:nvSpPr>
        <p:spPr>
          <a:xfrm>
            <a:off x="2903675" y="691575"/>
            <a:ext cx="3225900" cy="383400"/>
          </a:xfrm>
          <a:prstGeom prst="rect">
            <a:avLst/>
          </a:prstGeom>
          <a:noFill/>
          <a:ln>
            <a:noFill/>
          </a:ln>
        </p:spPr>
        <p:txBody>
          <a:bodyPr wrap="square" lIns="91425" tIns="91425" rIns="91425" bIns="91425" anchor="t" anchorCtr="0">
            <a:noAutofit/>
          </a:bodyPr>
          <a:lstStyle/>
          <a:p>
            <a:pPr lvl="0" algn="ctr">
              <a:spcBef>
                <a:spcPts val="0"/>
              </a:spcBef>
              <a:buNone/>
            </a:pPr>
            <a:r>
              <a:rPr lang="en" sz="2200">
                <a:latin typeface="Chewy"/>
                <a:ea typeface="Chewy"/>
                <a:cs typeface="Chewy"/>
                <a:sym typeface="Chewy"/>
              </a:rPr>
              <a:t>Resources for you! </a:t>
            </a: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425</Words>
  <Application>Microsoft Office PowerPoint</Application>
  <PresentationFormat>On-screen Show (16:9)</PresentationFormat>
  <Paragraphs>38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Architects Daughter</vt:lpstr>
      <vt:lpstr>Poiret One</vt:lpstr>
      <vt:lpstr>Chewy</vt:lpstr>
      <vt:lpstr>Calibri</vt:lpstr>
      <vt:lpstr>Simple Light</vt:lpstr>
      <vt:lpstr>Bones, Muscles and Skin</vt:lpstr>
      <vt:lpstr>The Doctors are in!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Bones, Muscles and Skin</dc:title>
  <dc:creator>Matthew Crumpler</dc:creator>
  <cp:lastModifiedBy>Matthew Crumpler</cp:lastModifiedBy>
  <cp:revision>5</cp:revision>
  <dcterms:modified xsi:type="dcterms:W3CDTF">2017-09-30T20:53:20Z</dcterms:modified>
</cp:coreProperties>
</file>